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895" r:id="rId2"/>
    <p:sldMasterId id="2147483897" r:id="rId3"/>
  </p:sldMasterIdLst>
  <p:notesMasterIdLst>
    <p:notesMasterId r:id="rId23"/>
  </p:notesMasterIdLst>
  <p:handoutMasterIdLst>
    <p:handoutMasterId r:id="rId24"/>
  </p:handoutMasterIdLst>
  <p:sldIdLst>
    <p:sldId id="532" r:id="rId4"/>
    <p:sldId id="656" r:id="rId5"/>
    <p:sldId id="676" r:id="rId6"/>
    <p:sldId id="677" r:id="rId7"/>
    <p:sldId id="679" r:id="rId8"/>
    <p:sldId id="678" r:id="rId9"/>
    <p:sldId id="680" r:id="rId10"/>
    <p:sldId id="681" r:id="rId11"/>
    <p:sldId id="682" r:id="rId12"/>
    <p:sldId id="683" r:id="rId13"/>
    <p:sldId id="684" r:id="rId14"/>
    <p:sldId id="685" r:id="rId15"/>
    <p:sldId id="686" r:id="rId16"/>
    <p:sldId id="687" r:id="rId17"/>
    <p:sldId id="688" r:id="rId18"/>
    <p:sldId id="689" r:id="rId19"/>
    <p:sldId id="690" r:id="rId20"/>
    <p:sldId id="691" r:id="rId21"/>
    <p:sldId id="69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D78C04B-A168-479C-9541-E3B6372F0BA9}">
          <p14:sldIdLst>
            <p14:sldId id="532"/>
            <p14:sldId id="656"/>
            <p14:sldId id="676"/>
            <p14:sldId id="677"/>
            <p14:sldId id="679"/>
            <p14:sldId id="678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E7E"/>
    <a:srgbClr val="D55310"/>
    <a:srgbClr val="7BB21B"/>
    <a:srgbClr val="0095CD"/>
    <a:srgbClr val="0000FF"/>
    <a:srgbClr val="724670"/>
    <a:srgbClr val="9D1217"/>
    <a:srgbClr val="000000"/>
    <a:srgbClr val="F17C3F"/>
    <a:srgbClr val="008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2" autoAdjust="0"/>
    <p:restoredTop sz="94257" autoAdjust="0"/>
  </p:normalViewPr>
  <p:slideViewPr>
    <p:cSldViewPr snapToGrid="0">
      <p:cViewPr varScale="1">
        <p:scale>
          <a:sx n="95" d="100"/>
          <a:sy n="95" d="100"/>
        </p:scale>
        <p:origin x="54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8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47" Type="http://schemas.microsoft.com/office/2015/10/relationships/revisionInfo" Target="revisionInfo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D4A49-3CDE-408A-892D-AEE0E002BB22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4AF13-6931-4C1B-8846-6C389DA81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0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FC15C-71A1-4B5E-B800-13FCAA9104CF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863F-2181-40AA-9D10-26C0A01C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>
                <a:solidFill>
                  <a:prstClr val="black"/>
                </a:solidFill>
              </a:rPr>
              <a:t>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4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3174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53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8"/>
          <a:stretch/>
        </p:blipFill>
        <p:spPr>
          <a:xfrm>
            <a:off x="1" y="-2"/>
            <a:ext cx="9144000" cy="29077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-1"/>
            <a:ext cx="9143999" cy="29085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5566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71132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56698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42264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" y="6357040"/>
            <a:ext cx="9143999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271"/>
            <a:ext cx="30861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819624"/>
            <a:ext cx="9144000" cy="91440"/>
            <a:chOff x="0" y="4617581"/>
            <a:chExt cx="12192000" cy="9144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0" y="3091409"/>
            <a:ext cx="1721358" cy="1728216"/>
          </a:xfrm>
          <a:prstGeom prst="rect">
            <a:avLst/>
          </a:prstGeom>
          <a:solidFill>
            <a:srgbClr val="75BE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/>
          <p:cNvSpPr/>
          <p:nvPr userDrawn="1"/>
        </p:nvSpPr>
        <p:spPr>
          <a:xfrm>
            <a:off x="1855661" y="3091409"/>
            <a:ext cx="1721358" cy="1728216"/>
          </a:xfrm>
          <a:prstGeom prst="rect">
            <a:avLst/>
          </a:prstGeom>
          <a:solidFill>
            <a:srgbClr val="1E70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/>
          <p:cNvSpPr/>
          <p:nvPr userDrawn="1"/>
        </p:nvSpPr>
        <p:spPr>
          <a:xfrm>
            <a:off x="3711321" y="3091409"/>
            <a:ext cx="1721358" cy="1728216"/>
          </a:xfrm>
          <a:prstGeom prst="rect">
            <a:avLst/>
          </a:prstGeom>
          <a:solidFill>
            <a:srgbClr val="F99D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/>
          <p:cNvSpPr/>
          <p:nvPr userDrawn="1"/>
        </p:nvSpPr>
        <p:spPr>
          <a:xfrm>
            <a:off x="5566982" y="3091409"/>
            <a:ext cx="1721358" cy="1728216"/>
          </a:xfrm>
          <a:prstGeom prst="rect">
            <a:avLst/>
          </a:prstGeom>
          <a:solidFill>
            <a:srgbClr val="8AC7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/>
          <p:cNvSpPr/>
          <p:nvPr userDrawn="1"/>
        </p:nvSpPr>
        <p:spPr>
          <a:xfrm>
            <a:off x="7422642" y="3091409"/>
            <a:ext cx="1721358" cy="1728216"/>
          </a:xfrm>
          <a:prstGeom prst="rect">
            <a:avLst/>
          </a:prstGeom>
          <a:solidFill>
            <a:srgbClr val="8B4E9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064"/>
            <a:ext cx="6858000" cy="1561058"/>
          </a:xfrm>
        </p:spPr>
        <p:txBody>
          <a:bodyPr anchor="b"/>
          <a:lstStyle>
            <a:lvl1pPr algn="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647166"/>
            <a:ext cx="6858000" cy="1174065"/>
          </a:xfrm>
        </p:spPr>
        <p:txBody>
          <a:bodyPr/>
          <a:lstStyle>
            <a:lvl1pPr marL="0" indent="0" algn="r">
              <a:buNone/>
              <a:defRPr sz="1800">
                <a:solidFill>
                  <a:srgbClr val="57697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8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3364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trix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239215" y="2173119"/>
            <a:ext cx="7410641" cy="4123944"/>
            <a:chOff x="1155573" y="2173119"/>
            <a:chExt cx="9880854" cy="412394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96000" y="2173119"/>
              <a:ext cx="0" cy="4123944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155573" y="4235091"/>
              <a:ext cx="9880854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15"/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216811" y="3974423"/>
            <a:ext cx="3861238" cy="464363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1329247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1329248" y="1209791"/>
            <a:ext cx="7275173" cy="619151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5237758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Text Placeholder 15"/>
          <p:cNvSpPr>
            <a:spLocks noGrp="1"/>
          </p:cNvSpPr>
          <p:nvPr>
            <p:ph type="body" sz="quarter" idx="32" hasCustomPrompt="1"/>
          </p:nvPr>
        </p:nvSpPr>
        <p:spPr>
          <a:xfrm rot="16200000">
            <a:off x="303752" y="2964448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5" name="Text Placeholder 15"/>
          <p:cNvSpPr>
            <a:spLocks noGrp="1"/>
          </p:cNvSpPr>
          <p:nvPr>
            <p:ph type="body" sz="quarter" idx="33" hasCustomPrompt="1"/>
          </p:nvPr>
        </p:nvSpPr>
        <p:spPr>
          <a:xfrm rot="16200000">
            <a:off x="303751" y="5157950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4810793" y="4102503"/>
            <a:ext cx="267483" cy="2651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35" name="Rectangle 3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24905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hyperlink" Target="https://twitter.com/showeet" TargetMode="External"/><Relationship Id="rId12" Type="http://schemas.openxmlformats.org/officeDocument/2006/relationships/image" Target="../media/image7.png"/><Relationship Id="rId13" Type="http://schemas.openxmlformats.org/officeDocument/2006/relationships/hyperlink" Target="http://linhpham.me/" TargetMode="External"/><Relationship Id="rId1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Relationship Id="rId3" Type="http://schemas.openxmlformats.org/officeDocument/2006/relationships/image" Target="../media/image2.png"/><Relationship Id="rId4" Type="http://schemas.openxmlformats.org/officeDocument/2006/relationships/hyperlink" Target="https://www.facebook.com/pages/Neetwork/240707325947259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feeds.feedburner.com/showeet" TargetMode="External"/><Relationship Id="rId8" Type="http://schemas.openxmlformats.org/officeDocument/2006/relationships/image" Target="../media/image5.png"/><Relationship Id="rId9" Type="http://schemas.openxmlformats.org/officeDocument/2006/relationships/hyperlink" Target="http://pinterest.com/showeet" TargetMode="External"/><Relationship Id="rId10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8DBF4-37B7-4C4F-9728-A1C100B177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678099" y="5823008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32157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84" r:id="rId2"/>
    <p:sldLayoutId id="2147483786" r:id="rId3"/>
    <p:sldLayoutId id="214748389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3851920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401108" y="821049"/>
            <a:ext cx="43293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909DB3"/>
                </a:solidFill>
                <a:latin typeface="Calibri Light" panose="020F0302020204030204" pitchFamily="34" charset="0"/>
              </a:rPr>
              <a:t>Free creative templates, charts, diagrams and maps for your outstanding presentations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84" y="102904"/>
            <a:ext cx="2185416" cy="60350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907580" y="3057225"/>
            <a:ext cx="13901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100">
                <a:solidFill>
                  <a:prstClr val="white">
                    <a:lumMod val="85000"/>
                  </a:prstClr>
                </a:solidFill>
              </a:rPr>
              <a:t>showeet@ymail.com</a:t>
            </a:r>
          </a:p>
        </p:txBody>
      </p:sp>
      <p:pic>
        <p:nvPicPr>
          <p:cNvPr id="24" name="Picture 23">
            <a:hlinkClick r:id="rId13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25633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jpeg"/><Relationship Id="rId9" Type="http://schemas.openxmlformats.org/officeDocument/2006/relationships/image" Target="../media/image16.png"/><Relationship Id="rId10" Type="http://schemas.openxmlformats.org/officeDocument/2006/relationships/image" Target="../media/image17.jpeg"/><Relationship Id="rId11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3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ge result for life biolog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755"/>
          <a:stretch/>
        </p:blipFill>
        <p:spPr bwMode="auto">
          <a:xfrm>
            <a:off x="0" y="0"/>
            <a:ext cx="9144000" cy="289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ángulo 29"/>
          <p:cNvSpPr/>
          <p:nvPr/>
        </p:nvSpPr>
        <p:spPr>
          <a:xfrm>
            <a:off x="5563898" y="3108843"/>
            <a:ext cx="17172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7423200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/>
          <p:cNvSpPr/>
          <p:nvPr/>
        </p:nvSpPr>
        <p:spPr>
          <a:xfrm>
            <a:off x="3711608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-3592" y="3091406"/>
            <a:ext cx="17244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860762" y="3091406"/>
            <a:ext cx="17136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your date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889" y="1361401"/>
            <a:ext cx="5157553" cy="99438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Chemistries </a:t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777" y="6343650"/>
            <a:ext cx="9144777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5430217" y="5134451"/>
            <a:ext cx="35768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b="1" smtClean="0">
                <a:latin typeface="+mj-lt"/>
              </a:rPr>
              <a:t>Daniel Rodríguez Cárdenas</a:t>
            </a:r>
            <a:endParaRPr lang="es-CO" b="1">
              <a:latin typeface="+mj-lt"/>
            </a:endParaRPr>
          </a:p>
          <a:p>
            <a:pPr algn="r"/>
            <a:r>
              <a:rPr lang="es-CO" b="1" smtClean="0">
                <a:latin typeface="+mj-lt"/>
              </a:rPr>
              <a:t>Carlos Andrés Sierra</a:t>
            </a:r>
            <a:endParaRPr lang="es-CO" b="1">
              <a:latin typeface="+mj-lt"/>
            </a:endParaRPr>
          </a:p>
          <a:p>
            <a:pPr algn="r"/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Alife research group,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Universidad Nacional,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>
                <a:solidFill>
                  <a:schemeClr val="tx2">
                    <a:lumMod val="50000"/>
                  </a:schemeClr>
                </a:solidFill>
                <a:latin typeface="+mj-lt"/>
              </a:rPr>
              <a:t>Bogotá, Colombia</a:t>
            </a:r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.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222617" y="1697881"/>
            <a:ext cx="5157553" cy="994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chemistry of life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654" y="5487161"/>
            <a:ext cx="1282412" cy="118939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22689"/>
            <a:ext cx="2540345" cy="133531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302" y="3129902"/>
            <a:ext cx="1720185" cy="1618538"/>
          </a:xfrm>
          <a:prstGeom prst="rect">
            <a:avLst/>
          </a:prstGeom>
        </p:spPr>
      </p:pic>
      <p:pic>
        <p:nvPicPr>
          <p:cNvPr id="1030" name="Picture 6" descr="mage result for life biolog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84" y="3426315"/>
            <a:ext cx="1647419" cy="98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ated imag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9" r="12813" b="20521"/>
          <a:stretch/>
        </p:blipFill>
        <p:spPr bwMode="auto">
          <a:xfrm>
            <a:off x="1932162" y="3367069"/>
            <a:ext cx="1536577" cy="10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ge result for cel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40981" y="3114325"/>
            <a:ext cx="1763038" cy="171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lated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024" y="3273751"/>
            <a:ext cx="1695950" cy="127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2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Self-assembly fatty acid structures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8" name="Picture 4" descr="mage result for lipid bi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153" y="1615733"/>
            <a:ext cx="6848475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8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Proteins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0" name="Picture 2" descr="mage result for prote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1" y="1253954"/>
            <a:ext cx="66294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prote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74" y="3857386"/>
            <a:ext cx="6863603" cy="270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43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Nucleic Acids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12" y="1814808"/>
            <a:ext cx="4420802" cy="388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82" y="1719829"/>
            <a:ext cx="2528047" cy="41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6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DNA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098" name="Picture 2" descr="mage result for dna pur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1344706"/>
            <a:ext cx="3388659" cy="525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49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modern cells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41" y="1943956"/>
            <a:ext cx="58102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00" y="5957047"/>
            <a:ext cx="161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Prokaryotic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4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modern cells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146" name="Picture 2" descr="mage result for eukaryotic ce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290917"/>
            <a:ext cx="7324725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17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modern cell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Molecular Machinery of Li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40579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2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expression and Regulation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17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586753"/>
            <a:ext cx="72580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0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Cell differentiation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194" name="Picture 2" descr="mage result for cell differenti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24" y="1488035"/>
            <a:ext cx="7188721" cy="47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819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 of morphogenesis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218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77" y="1371600"/>
            <a:ext cx="43053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5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Basic </a:t>
            </a:r>
            <a:r>
              <a:rPr lang="es-ES" dirty="0" err="1" smtClean="0"/>
              <a:t>definition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517363" y="2022706"/>
            <a:ext cx="79979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“Artificial chemistries stand to Artificial Life as chemistry stands to biology”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link is related to the origin of life from inanimate matter.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Understanding life starts with understanding basic chemistry and from there, organic chemistry and bio-chemistry.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Biochemistry is more complex than its inorganic counterpart, because of the ability of biomolecules to form new compounds in a </a:t>
            </a:r>
            <a:r>
              <a:rPr lang="en-US" sz="2400" b="1" dirty="0" smtClean="0"/>
              <a:t>combinatorial way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5144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life can emerge?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1" y="2513853"/>
            <a:ext cx="7892569" cy="31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Reasons!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0271" y="1694329"/>
            <a:ext cx="75706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Understand and model those origin of life phenomena.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Offer a common view on the combinatorial spaces and their innovation potential.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Is a source of inspiration for chemical computing models where algorithms displaying emergent properties toward complex increasing by self-organization and robustness properties.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It is important to understand and engineer new wet artificial chemistries in the realm of unconventional and natural computation.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747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1115390" y="3092158"/>
            <a:ext cx="31584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bg1"/>
                </a:solidFill>
              </a:rPr>
              <a:t>|  </a:t>
            </a:r>
            <a:r>
              <a:rPr lang="es-ES" sz="3200" dirty="0" err="1" smtClean="0">
                <a:solidFill>
                  <a:schemeClr val="bg1"/>
                </a:solidFill>
              </a:rPr>
              <a:t>What</a:t>
            </a:r>
            <a:r>
              <a:rPr lang="es-ES" sz="3200" dirty="0" smtClean="0">
                <a:solidFill>
                  <a:schemeClr val="bg1"/>
                </a:solidFill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</a:rPr>
              <a:t>is</a:t>
            </a:r>
            <a:r>
              <a:rPr lang="es-ES" sz="3200" dirty="0" smtClean="0">
                <a:solidFill>
                  <a:schemeClr val="bg1"/>
                </a:solidFill>
              </a:rPr>
              <a:t> </a:t>
            </a:r>
            <a:r>
              <a:rPr lang="es-ES" sz="3200" dirty="0" err="1" smtClean="0">
                <a:solidFill>
                  <a:schemeClr val="bg1"/>
                </a:solidFill>
              </a:rPr>
              <a:t>life</a:t>
            </a:r>
            <a:r>
              <a:rPr lang="es-ES" sz="3200" dirty="0" smtClean="0">
                <a:solidFill>
                  <a:schemeClr val="bg1"/>
                </a:solidFill>
              </a:rPr>
              <a:t>?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definition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49482" y="2528047"/>
            <a:ext cx="6470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“Self-sustaining chemical system capable of undergoing </a:t>
            </a:r>
            <a:r>
              <a:rPr lang="en-US" sz="2000" smtClean="0"/>
              <a:t>Darwinian evolution”</a:t>
            </a:r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1449482" y="3751833"/>
            <a:ext cx="6470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“Out-of-equilibrium system able to build internal order by taking nutrients from the environment”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449482" y="4846508"/>
            <a:ext cx="6470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“Auto-poietic system, self-producing and self-</a:t>
            </a:r>
            <a:r>
              <a:rPr lang="en-US" sz="2000" dirty="0" err="1" smtClean="0"/>
              <a:t>manteining</a:t>
            </a:r>
            <a:r>
              <a:rPr lang="en-US" sz="2000" dirty="0" smtClean="0"/>
              <a:t>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1160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</a:t>
            </a:r>
            <a:r>
              <a:rPr lang="mr-IN" dirty="0" smtClean="0"/>
              <a:t>…</a:t>
            </a:r>
            <a:r>
              <a:rPr lang="es-ES" dirty="0" smtClean="0"/>
              <a:t> </a:t>
            </a:r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life</a:t>
            </a:r>
            <a:r>
              <a:rPr lang="es-ES" dirty="0" smtClean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54741" y="2111187"/>
            <a:ext cx="6952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minimal cell operates autonomously by extracting energy from its environment (food or light sources), and using this energy to maintain itself, usually expelling some waste material in the process.</a:t>
            </a:r>
          </a:p>
          <a:p>
            <a:endParaRPr lang="en-US" dirty="0"/>
          </a:p>
          <a:p>
            <a:r>
              <a:rPr lang="en-US" dirty="0" smtClean="0"/>
              <a:t>The minimal cell requires: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01907" y="3784626"/>
            <a:ext cx="55536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membrane defining the boundary and enclosing its content;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 information carrier subsystem containing its genetic material, and determining how it is reliably copied to the next generation.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metabolic subsystem, that keeps the cell alive by turning food materials or energy into the essential building blocks needed for maintaining all the three subsystems together in a functional 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3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building blocks of life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17" y="1331258"/>
            <a:ext cx="46863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85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building blocks of life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78" name="Picture 6" descr="mage result for the building blocks of lif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9"/>
          <a:stretch/>
        </p:blipFill>
        <p:spPr bwMode="auto">
          <a:xfrm>
            <a:off x="628650" y="1590553"/>
            <a:ext cx="7967975" cy="487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8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ysClr val="window" lastClr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46441</TotalTime>
  <Words>389</Words>
  <Application>Microsoft Macintosh PowerPoint</Application>
  <PresentationFormat>On-screen Show (4:3)</PresentationFormat>
  <Paragraphs>67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Calibri Light</vt:lpstr>
      <vt:lpstr>Mangal</vt:lpstr>
      <vt:lpstr>Arial</vt:lpstr>
      <vt:lpstr>Office Theme</vt:lpstr>
      <vt:lpstr>2_Blank</vt:lpstr>
      <vt:lpstr>TITLES</vt:lpstr>
      <vt:lpstr>Artificial Chemistries  </vt:lpstr>
      <vt:lpstr>Basic definition </vt:lpstr>
      <vt:lpstr>How life can emerge?</vt:lpstr>
      <vt:lpstr>Reasons!</vt:lpstr>
      <vt:lpstr>PowerPoint Presentation</vt:lpstr>
      <vt:lpstr>A definition</vt:lpstr>
      <vt:lpstr>But… what is life?</vt:lpstr>
      <vt:lpstr>The building blocks of life</vt:lpstr>
      <vt:lpstr>The building blocks of life</vt:lpstr>
      <vt:lpstr>Self-assembly fatty acid structures</vt:lpstr>
      <vt:lpstr>Proteins</vt:lpstr>
      <vt:lpstr>Nucleic Acids</vt:lpstr>
      <vt:lpstr>The DNA </vt:lpstr>
      <vt:lpstr>The modern cells</vt:lpstr>
      <vt:lpstr>The modern cells</vt:lpstr>
      <vt:lpstr>The modern cell</vt:lpstr>
      <vt:lpstr>Gene expression and Regulation</vt:lpstr>
      <vt:lpstr>Cell differentiation</vt:lpstr>
      <vt:lpstr>Examples of morphogenesis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större - a multipurpose PowerPoint template</dc:title>
  <dc:creator>showeet.com</dc:creator>
  <dc:description>© Copyright Showeet.com</dc:description>
  <cp:lastModifiedBy>Daniel Cardenas</cp:lastModifiedBy>
  <cp:revision>262</cp:revision>
  <dcterms:created xsi:type="dcterms:W3CDTF">2016-07-27T20:38:12Z</dcterms:created>
  <dcterms:modified xsi:type="dcterms:W3CDTF">2017-11-29T23:08:51Z</dcterms:modified>
  <cp:category>Templates</cp:category>
</cp:coreProperties>
</file>